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Lst>
  <p:notesMasterIdLst>
    <p:notesMasterId r:id="rId11"/>
  </p:notesMasterIdLst>
  <p:sldIdLst>
    <p:sldId id="256" r:id="rId2"/>
    <p:sldId id="258" r:id="rId3"/>
    <p:sldId id="266" r:id="rId4"/>
    <p:sldId id="259" r:id="rId5"/>
    <p:sldId id="260" r:id="rId6"/>
    <p:sldId id="264" r:id="rId7"/>
    <p:sldId id="262" r:id="rId8"/>
    <p:sldId id="265" r:id="rId9"/>
    <p:sldId id="263"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2932"/>
  </p:normalViewPr>
  <p:slideViewPr>
    <p:cSldViewPr snapToGrid="0">
      <p:cViewPr varScale="1">
        <p:scale>
          <a:sx n="68" d="100"/>
          <a:sy n="68" d="100"/>
        </p:scale>
        <p:origin x="144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876071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324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80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23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84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23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3631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075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072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11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929810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622013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27802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6029057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869144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408350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3171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729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88383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5400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61056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37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610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06510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8729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6571967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253166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13"/>
          <p:cNvSpPr txBox="1">
            <a:spLocks noGrp="1"/>
          </p:cNvSpPr>
          <p:nvPr>
            <p:ph type="title"/>
          </p:nvPr>
        </p:nvSpPr>
        <p:spPr>
          <a:xfrm>
            <a:off x="693865" y="798756"/>
            <a:ext cx="7756200" cy="105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5400"/>
              <a:buFont typeface="Book Antiqua"/>
              <a:buNone/>
            </a:pPr>
            <a:r>
              <a:rPr lang="en-US" sz="5400" b="0" i="0" u="none" strike="noStrike" cap="none" dirty="0" smtClean="0">
                <a:solidFill>
                  <a:schemeClr val="dk2"/>
                </a:solidFill>
                <a:latin typeface="Book Antiqua"/>
                <a:ea typeface="Book Antiqua"/>
                <a:cs typeface="Book Antiqua"/>
                <a:sym typeface="Book Antiqua"/>
              </a:rPr>
              <a:t>March 30-April 3</a:t>
            </a:r>
            <a:endParaRPr sz="5400" b="0" i="0" u="none" strike="noStrike" cap="none" dirty="0">
              <a:solidFill>
                <a:schemeClr val="dk2"/>
              </a:solidFill>
              <a:latin typeface="Book Antiqua"/>
              <a:ea typeface="Book Antiqua"/>
              <a:cs typeface="Book Antiqua"/>
              <a:sym typeface="Book Antiqua"/>
            </a:endParaRPr>
          </a:p>
        </p:txBody>
      </p:sp>
      <p:sp>
        <p:nvSpPr>
          <p:cNvPr id="119" name="Google Shape;119;p13"/>
          <p:cNvSpPr txBox="1">
            <a:spLocks noGrp="1"/>
          </p:cNvSpPr>
          <p:nvPr>
            <p:ph idx="1"/>
          </p:nvPr>
        </p:nvSpPr>
        <p:spPr>
          <a:xfrm>
            <a:off x="688490" y="2552171"/>
            <a:ext cx="7375835" cy="3543829"/>
          </a:xfrm>
          <a:prstGeom prst="rect">
            <a:avLst/>
          </a:prstGeom>
          <a:noFill/>
          <a:ln>
            <a:noFill/>
          </a:ln>
        </p:spPr>
        <p:txBody>
          <a:bodyPr spcFirstLastPara="1" wrap="square" lIns="91425" tIns="45700" rIns="91425" bIns="45700" anchor="t" anchorCtr="0">
            <a:noAutofit/>
          </a:bodyPr>
          <a:lstStyle/>
          <a:p>
            <a:pPr marL="365760" marR="0" lvl="0" indent="-365760" algn="l" rtl="0">
              <a:spcBef>
                <a:spcPts val="0"/>
              </a:spcBef>
              <a:spcAft>
                <a:spcPts val="0"/>
              </a:spcAft>
              <a:buClr>
                <a:schemeClr val="accent1"/>
              </a:buClr>
              <a:buSzPts val="2400"/>
              <a:buFont typeface="Noto Sans Symbols"/>
              <a:buChar char="❧"/>
            </a:pPr>
            <a:r>
              <a:rPr lang="en-US" sz="2400" b="1" i="0" u="none" strike="noStrike" cap="none">
                <a:solidFill>
                  <a:srgbClr val="262626"/>
                </a:solidFill>
                <a:latin typeface="Book Antiqua"/>
                <a:ea typeface="Book Antiqua"/>
                <a:cs typeface="Book Antiqua"/>
                <a:sym typeface="Book Antiqua"/>
              </a:rPr>
              <a:t>Learning Target: SWBAT:</a:t>
            </a:r>
            <a:r>
              <a:rPr lang="en-US" sz="2400" b="0" i="0" u="none" strike="noStrike" cap="none">
                <a:solidFill>
                  <a:srgbClr val="262626"/>
                </a:solidFill>
                <a:latin typeface="Book Antiqua"/>
                <a:ea typeface="Book Antiqua"/>
                <a:cs typeface="Book Antiqua"/>
                <a:sym typeface="Book Antiqua"/>
              </a:rPr>
              <a:t>Readers cite evidence to support their interpretation of a central idea in a text.</a:t>
            </a:r>
            <a:endParaRPr/>
          </a:p>
          <a:p>
            <a:pPr marL="365760" marR="0" lvl="0" indent="-213359" algn="l" rtl="0">
              <a:spcBef>
                <a:spcPts val="480"/>
              </a:spcBef>
              <a:spcAft>
                <a:spcPts val="0"/>
              </a:spcAft>
              <a:buClr>
                <a:schemeClr val="accent1"/>
              </a:buClr>
              <a:buSzPts val="2400"/>
              <a:buFont typeface="Noto Sans Symbols"/>
              <a:buNone/>
            </a:pPr>
            <a:endParaRPr sz="2400" b="0" i="0" u="none" strike="noStrike" cap="none">
              <a:solidFill>
                <a:srgbClr val="262626"/>
              </a:solidFill>
              <a:latin typeface="Book Antiqua"/>
              <a:ea typeface="Book Antiqua"/>
              <a:cs typeface="Book Antiqua"/>
              <a:sym typeface="Book Antiqu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Google Shape;134;p15"/>
          <p:cNvSpPr txBox="1">
            <a:spLocks noGrp="1"/>
          </p:cNvSpPr>
          <p:nvPr>
            <p:ph type="title"/>
          </p:nvPr>
        </p:nvSpPr>
        <p:spPr>
          <a:xfrm>
            <a:off x="688490" y="570156"/>
            <a:ext cx="7756200" cy="105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5400"/>
              <a:buFont typeface="Book Antiqua"/>
              <a:buNone/>
            </a:pPr>
            <a:r>
              <a:rPr lang="en-US" sz="5400" b="0" i="0" u="none" strike="noStrike" cap="none">
                <a:solidFill>
                  <a:schemeClr val="dk2"/>
                </a:solidFill>
                <a:latin typeface="Book Antiqua"/>
                <a:ea typeface="Book Antiqua"/>
                <a:cs typeface="Book Antiqua"/>
                <a:sym typeface="Book Antiqua"/>
              </a:rPr>
              <a:t>DO NOW</a:t>
            </a:r>
            <a:br>
              <a:rPr lang="en-US" sz="5400" b="0" i="0" u="none" strike="noStrike" cap="none">
                <a:solidFill>
                  <a:schemeClr val="dk2"/>
                </a:solidFill>
                <a:latin typeface="Book Antiqua"/>
                <a:ea typeface="Book Antiqua"/>
                <a:cs typeface="Book Antiqua"/>
                <a:sym typeface="Book Antiqua"/>
              </a:rPr>
            </a:br>
            <a:endParaRPr sz="5400" b="0" i="0" u="none" strike="noStrike" cap="none">
              <a:solidFill>
                <a:schemeClr val="dk2"/>
              </a:solidFill>
              <a:latin typeface="Book Antiqua"/>
              <a:ea typeface="Book Antiqua"/>
              <a:cs typeface="Book Antiqua"/>
              <a:sym typeface="Book Antiqua"/>
            </a:endParaRPr>
          </a:p>
        </p:txBody>
      </p:sp>
      <p:sp>
        <p:nvSpPr>
          <p:cNvPr id="133" name="Google Shape;133;p15"/>
          <p:cNvSpPr txBox="1">
            <a:spLocks noGrp="1"/>
          </p:cNvSpPr>
          <p:nvPr>
            <p:ph idx="1"/>
          </p:nvPr>
        </p:nvSpPr>
        <p:spPr>
          <a:xfrm>
            <a:off x="699250" y="1140674"/>
            <a:ext cx="7745400" cy="49854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accent1"/>
              </a:buClr>
              <a:buSzPts val="1430"/>
              <a:buFont typeface="Noto Sans Symbols"/>
              <a:buNone/>
            </a:pPr>
            <a:r>
              <a:rPr lang="en-US" sz="1430" b="1" i="0" u="none" strike="noStrike" cap="none" dirty="0">
                <a:solidFill>
                  <a:srgbClr val="262626"/>
                </a:solidFill>
                <a:latin typeface="Book Antiqua"/>
                <a:ea typeface="Book Antiqua"/>
                <a:cs typeface="Book Antiqua"/>
                <a:sym typeface="Book Antiqua"/>
              </a:rPr>
              <a:t>1. </a:t>
            </a:r>
            <a:r>
              <a:rPr lang="en-US" sz="2795" b="1" i="0" u="none" strike="noStrike" cap="none" dirty="0">
                <a:solidFill>
                  <a:srgbClr val="262626"/>
                </a:solidFill>
                <a:latin typeface="Book Antiqua"/>
                <a:ea typeface="Book Antiqua"/>
                <a:cs typeface="Book Antiqua"/>
                <a:sym typeface="Book Antiqua"/>
              </a:rPr>
              <a:t>Think about your favorite movie, book </a:t>
            </a:r>
            <a:r>
              <a:rPr lang="en-US" sz="2795" b="1" dirty="0"/>
              <a:t>or</a:t>
            </a:r>
            <a:r>
              <a:rPr lang="en-US" sz="2795" b="1" i="0" u="none" strike="noStrike" cap="none" dirty="0">
                <a:solidFill>
                  <a:srgbClr val="262626"/>
                </a:solidFill>
                <a:latin typeface="Book Antiqua"/>
                <a:ea typeface="Book Antiqua"/>
                <a:cs typeface="Book Antiqua"/>
                <a:sym typeface="Book Antiqua"/>
              </a:rPr>
              <a:t> show. Tell me what you think</a:t>
            </a:r>
            <a:r>
              <a:rPr lang="en-US" sz="2795" b="1" dirty="0"/>
              <a:t> that movie, book or show’s is trying to teach us?</a:t>
            </a:r>
            <a:endParaRPr sz="2795" b="1" i="0" u="none" strike="noStrike" cap="none" dirty="0">
              <a:solidFill>
                <a:srgbClr val="262626"/>
              </a:solidFill>
              <a:latin typeface="Book Antiqua"/>
              <a:ea typeface="Book Antiqua"/>
              <a:cs typeface="Book Antiqua"/>
              <a:sym typeface="Book Antiqua"/>
            </a:endParaRPr>
          </a:p>
          <a:p>
            <a:pPr marL="0" marR="0" lvl="0" indent="0" algn="l" rtl="0">
              <a:lnSpc>
                <a:spcPct val="80000"/>
              </a:lnSpc>
              <a:spcBef>
                <a:spcPts val="377"/>
              </a:spcBef>
              <a:spcAft>
                <a:spcPts val="0"/>
              </a:spcAft>
              <a:buClr>
                <a:schemeClr val="accent1"/>
              </a:buClr>
              <a:buSzPts val="1885"/>
              <a:buFont typeface="Noto Sans Symbols"/>
              <a:buNone/>
            </a:pPr>
            <a:endParaRPr sz="1885" b="1" i="0" u="none" strike="noStrike" cap="none" dirty="0">
              <a:solidFill>
                <a:srgbClr val="262626"/>
              </a:solidFill>
              <a:latin typeface="Book Antiqua"/>
              <a:ea typeface="Book Antiqua"/>
              <a:cs typeface="Book Antiqua"/>
              <a:sym typeface="Book Antiqua"/>
            </a:endParaRPr>
          </a:p>
          <a:p>
            <a:pPr marL="0" marR="0" lvl="0" indent="0" algn="l" rtl="0">
              <a:lnSpc>
                <a:spcPct val="80000"/>
              </a:lnSpc>
              <a:spcBef>
                <a:spcPts val="377"/>
              </a:spcBef>
              <a:spcAft>
                <a:spcPts val="0"/>
              </a:spcAft>
              <a:buClr>
                <a:schemeClr val="accent1"/>
              </a:buClr>
              <a:buSzPts val="1885"/>
              <a:buFont typeface="Noto Sans Symbols"/>
              <a:buNone/>
            </a:pPr>
            <a:endParaRPr sz="1885" b="1" i="0" u="none" strike="noStrike" cap="none" dirty="0">
              <a:solidFill>
                <a:srgbClr val="262626"/>
              </a:solidFill>
              <a:latin typeface="Book Antiqua"/>
              <a:ea typeface="Book Antiqua"/>
              <a:cs typeface="Book Antiqua"/>
              <a:sym typeface="Book Antiqua"/>
            </a:endParaRPr>
          </a:p>
          <a:p>
            <a:pPr marL="365760" marR="0" lvl="0" indent="-365760" algn="l" rtl="0">
              <a:lnSpc>
                <a:spcPct val="80000"/>
              </a:lnSpc>
              <a:spcBef>
                <a:spcPts val="481"/>
              </a:spcBef>
              <a:spcAft>
                <a:spcPts val="0"/>
              </a:spcAft>
              <a:buClr>
                <a:schemeClr val="accent1"/>
              </a:buClr>
              <a:buSzPts val="2405"/>
              <a:buFont typeface="Noto Sans Symbols"/>
              <a:buChar char="❧"/>
            </a:pPr>
            <a:r>
              <a:rPr lang="en-US" sz="2405" b="0" i="0" u="none" strike="noStrike" cap="none" dirty="0">
                <a:solidFill>
                  <a:srgbClr val="262626"/>
                </a:solidFill>
                <a:latin typeface="Book Antiqua"/>
                <a:ea typeface="Book Antiqua"/>
                <a:cs typeface="Book Antiqua"/>
                <a:sym typeface="Book Antiqua"/>
              </a:rPr>
              <a:t>Write your answer in your reading journals</a:t>
            </a:r>
            <a:endParaRPr dirty="0"/>
          </a:p>
          <a:p>
            <a:pPr marL="365760" marR="0" lvl="0" indent="-365760" algn="l" rtl="0">
              <a:lnSpc>
                <a:spcPct val="80000"/>
              </a:lnSpc>
              <a:spcBef>
                <a:spcPts val="481"/>
              </a:spcBef>
              <a:spcAft>
                <a:spcPts val="0"/>
              </a:spcAft>
              <a:buClr>
                <a:schemeClr val="accent1"/>
              </a:buClr>
              <a:buSzPts val="2405"/>
              <a:buFont typeface="Noto Sans Symbols"/>
              <a:buChar char="❧"/>
            </a:pPr>
            <a:r>
              <a:rPr lang="en-US" sz="2405" b="0" i="0" u="none" strike="noStrike" cap="none" dirty="0">
                <a:solidFill>
                  <a:srgbClr val="262626"/>
                </a:solidFill>
                <a:latin typeface="Book Antiqua"/>
                <a:ea typeface="Book Antiqua"/>
                <a:cs typeface="Book Antiqua"/>
                <a:sym typeface="Book Antiqua"/>
              </a:rPr>
              <a:t>3 minutes to answer, you must work independently.</a:t>
            </a:r>
            <a:endParaRPr dirty="0"/>
          </a:p>
          <a:p>
            <a:pPr marL="365760" marR="0" lvl="0" indent="-365760" algn="l" rtl="0">
              <a:lnSpc>
                <a:spcPct val="80000"/>
              </a:lnSpc>
              <a:spcBef>
                <a:spcPts val="481"/>
              </a:spcBef>
              <a:spcAft>
                <a:spcPts val="0"/>
              </a:spcAft>
              <a:buClr>
                <a:schemeClr val="accent1"/>
              </a:buClr>
              <a:buSzPts val="2405"/>
              <a:buFont typeface="Noto Sans Symbols"/>
              <a:buChar char="❧"/>
            </a:pPr>
            <a:r>
              <a:rPr lang="en-US" sz="2405" b="1" i="0" u="none" strike="noStrike" cap="none" dirty="0" smtClean="0">
                <a:solidFill>
                  <a:srgbClr val="262626"/>
                </a:solidFill>
                <a:latin typeface="Book Antiqua"/>
                <a:ea typeface="Book Antiqua"/>
                <a:cs typeface="Book Antiqua"/>
                <a:sym typeface="Book Antiqua"/>
              </a:rPr>
              <a:t>Work </a:t>
            </a:r>
            <a:r>
              <a:rPr lang="en-US" sz="2405" b="1" i="0" u="none" strike="noStrike" cap="none" dirty="0">
                <a:solidFill>
                  <a:srgbClr val="262626"/>
                </a:solidFill>
                <a:latin typeface="Book Antiqua"/>
                <a:ea typeface="Book Antiqua"/>
                <a:cs typeface="Book Antiqua"/>
                <a:sym typeface="Book Antiqua"/>
              </a:rPr>
              <a:t>should be done in the shared reading section of your </a:t>
            </a:r>
            <a:r>
              <a:rPr lang="en-US" sz="2405" b="1" i="0" u="none" strike="noStrike" cap="none" dirty="0" smtClean="0">
                <a:solidFill>
                  <a:srgbClr val="262626"/>
                </a:solidFill>
                <a:latin typeface="Book Antiqua"/>
                <a:ea typeface="Book Antiqua"/>
                <a:cs typeface="Book Antiqua"/>
                <a:sym typeface="Book Antiqua"/>
              </a:rPr>
              <a:t>journal</a:t>
            </a:r>
            <a:endParaRPr sz="2405" b="0" i="0" u="none" strike="noStrike" cap="none" dirty="0">
              <a:solidFill>
                <a:srgbClr val="262626"/>
              </a:solidFill>
              <a:latin typeface="Book Antiqua"/>
              <a:ea typeface="Book Antiqua"/>
              <a:cs typeface="Book Antiqua"/>
              <a:sym typeface="Book Antiqua"/>
            </a:endParaRPr>
          </a:p>
          <a:p>
            <a:pPr marL="365760" marR="0" lvl="0" indent="-213042" algn="l" rtl="0">
              <a:lnSpc>
                <a:spcPct val="80000"/>
              </a:lnSpc>
              <a:spcBef>
                <a:spcPts val="481"/>
              </a:spcBef>
              <a:spcAft>
                <a:spcPts val="0"/>
              </a:spcAft>
              <a:buClr>
                <a:schemeClr val="accent1"/>
              </a:buClr>
              <a:buSzPts val="2405"/>
              <a:buFont typeface="Noto Sans Symbols"/>
              <a:buNone/>
            </a:pPr>
            <a:endParaRPr sz="2405" b="0" i="0" u="none" strike="noStrike" cap="none" dirty="0">
              <a:solidFill>
                <a:srgbClr val="262626"/>
              </a:solidFill>
              <a:latin typeface="Book Antiqua"/>
              <a:ea typeface="Book Antiqua"/>
              <a:cs typeface="Book Antiqua"/>
              <a:sym typeface="Book Antiqua"/>
            </a:endParaRPr>
          </a:p>
          <a:p>
            <a:pPr marL="0" marR="0" lvl="0" indent="0" algn="l" rtl="0">
              <a:lnSpc>
                <a:spcPct val="80000"/>
              </a:lnSpc>
              <a:spcBef>
                <a:spcPts val="286"/>
              </a:spcBef>
              <a:spcAft>
                <a:spcPts val="0"/>
              </a:spcAft>
              <a:buClr>
                <a:schemeClr val="accent1"/>
              </a:buClr>
              <a:buSzPts val="1430"/>
              <a:buFont typeface="Noto Sans Symbols"/>
              <a:buNone/>
            </a:pPr>
            <a:endParaRPr sz="1430" b="0" i="0" u="none" strike="noStrike" cap="none" dirty="0">
              <a:solidFill>
                <a:srgbClr val="262626"/>
              </a:solidFill>
              <a:latin typeface="Book Antiqua"/>
              <a:ea typeface="Book Antiqua"/>
              <a:cs typeface="Book Antiqua"/>
              <a:sym typeface="Book Antiqua"/>
            </a:endParaRPr>
          </a:p>
        </p:txBody>
      </p:sp>
      <p:sp>
        <p:nvSpPr>
          <p:cNvPr id="135" name="Google Shape;135;p15"/>
          <p:cNvSpPr/>
          <p:nvPr/>
        </p:nvSpPr>
        <p:spPr>
          <a:xfrm>
            <a:off x="2116667" y="5664497"/>
            <a:ext cx="4572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Book Antiqua"/>
                <a:ea typeface="Book Antiqua"/>
                <a:cs typeface="Book Antiqua"/>
                <a:sym typeface="Book Antiqua"/>
              </a:rPr>
              <a:t>L</a:t>
            </a:r>
            <a:endParaRPr sz="1800" b="1">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sz="1800" b="1">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US" sz="1800" b="1">
                <a:solidFill>
                  <a:schemeClr val="dk1"/>
                </a:solidFill>
                <a:latin typeface="Book Antiqua"/>
                <a:ea typeface="Book Antiqua"/>
                <a:cs typeface="Book Antiqua"/>
                <a:sym typeface="Book Antiqua"/>
              </a:rPr>
              <a:t>earning Target: SWBAT: </a:t>
            </a:r>
            <a:r>
              <a:rPr lang="en-US" sz="1800">
                <a:solidFill>
                  <a:schemeClr val="dk1"/>
                </a:solidFill>
                <a:latin typeface="Book Antiqua"/>
                <a:ea typeface="Book Antiqua"/>
                <a:cs typeface="Book Antiqua"/>
                <a:sym typeface="Book Antiqua"/>
              </a:rPr>
              <a:t>Readers cite evidence to support their interpretation of a central idea in a text</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Oranges - Based on the poem by Gary Sot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9016" y="1250071"/>
            <a:ext cx="8128000" cy="4470400"/>
          </a:xfrm>
          <a:prstGeom prst="rect">
            <a:avLst/>
          </a:prstGeom>
        </p:spPr>
      </p:pic>
    </p:spTree>
    <p:extLst>
      <p:ext uri="{BB962C8B-B14F-4D97-AF65-F5344CB8AC3E}">
        <p14:creationId xmlns:p14="http://schemas.microsoft.com/office/powerpoint/2010/main" val="834177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5400"/>
              <a:buFont typeface="Book Antiqua"/>
              <a:buNone/>
            </a:pPr>
            <a:r>
              <a:rPr lang="en-US" sz="5400" b="0" i="0" u="none" strike="noStrike" cap="none" dirty="0" smtClean="0">
                <a:solidFill>
                  <a:schemeClr val="dk2"/>
                </a:solidFill>
                <a:latin typeface="Book Antiqua"/>
                <a:ea typeface="Book Antiqua"/>
                <a:cs typeface="Book Antiqua"/>
                <a:sym typeface="Book Antiqua"/>
              </a:rPr>
              <a:t>Stop and Jot</a:t>
            </a:r>
            <a:endParaRPr sz="5400" b="0" i="0" u="none" strike="noStrike" cap="none" dirty="0">
              <a:solidFill>
                <a:schemeClr val="dk2"/>
              </a:solidFill>
              <a:latin typeface="Book Antiqua"/>
              <a:ea typeface="Book Antiqua"/>
              <a:cs typeface="Book Antiqua"/>
              <a:sym typeface="Book Antiqua"/>
            </a:endParaRPr>
          </a:p>
        </p:txBody>
      </p:sp>
      <p:sp>
        <p:nvSpPr>
          <p:cNvPr id="140" name="Google Shape;140;p1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65760" marR="0" lvl="0" indent="-213359" algn="l" rtl="0">
              <a:spcBef>
                <a:spcPts val="0"/>
              </a:spcBef>
              <a:spcAft>
                <a:spcPts val="0"/>
              </a:spcAft>
              <a:buClr>
                <a:schemeClr val="accent1"/>
              </a:buClr>
              <a:buSzPts val="2400"/>
              <a:buFont typeface="Noto Sans Symbols"/>
              <a:buNone/>
            </a:pPr>
            <a:endParaRPr sz="2400" b="0" i="0" u="none" strike="noStrike" cap="none">
              <a:solidFill>
                <a:srgbClr val="262626"/>
              </a:solidFill>
              <a:latin typeface="Book Antiqua"/>
              <a:ea typeface="Book Antiqua"/>
              <a:cs typeface="Book Antiqua"/>
              <a:sym typeface="Book Antiqua"/>
            </a:endParaRPr>
          </a:p>
          <a:p>
            <a:pPr marL="365760" marR="0" lvl="0" indent="-365760" algn="l" rtl="0">
              <a:spcBef>
                <a:spcPts val="960"/>
              </a:spcBef>
              <a:spcAft>
                <a:spcPts val="0"/>
              </a:spcAft>
              <a:buClr>
                <a:schemeClr val="accent1"/>
              </a:buClr>
              <a:buSzPts val="4800"/>
              <a:buFont typeface="Noto Sans Symbols"/>
              <a:buChar char="❧"/>
            </a:pPr>
            <a:r>
              <a:rPr lang="en-US" sz="4800" b="0" i="0" u="none" strike="noStrike" cap="none">
                <a:solidFill>
                  <a:srgbClr val="262626"/>
                </a:solidFill>
                <a:latin typeface="Book Antiqua"/>
                <a:ea typeface="Book Antiqua"/>
                <a:cs typeface="Book Antiqua"/>
                <a:sym typeface="Book Antiqua"/>
              </a:rPr>
              <a:t>What does the poem make you think about?</a:t>
            </a:r>
            <a:endParaRPr/>
          </a:p>
          <a:p>
            <a:pPr marL="365760" marR="0" lvl="0" indent="-365760" algn="l" rtl="0">
              <a:spcBef>
                <a:spcPts val="960"/>
              </a:spcBef>
              <a:spcAft>
                <a:spcPts val="0"/>
              </a:spcAft>
              <a:buClr>
                <a:schemeClr val="accent1"/>
              </a:buClr>
              <a:buSzPts val="4800"/>
              <a:buFont typeface="Noto Sans Symbols"/>
              <a:buChar char="❧"/>
            </a:pPr>
            <a:r>
              <a:rPr lang="en-US" sz="4800" b="0" i="0" u="none" strike="noStrike" cap="none">
                <a:solidFill>
                  <a:srgbClr val="262626"/>
                </a:solidFill>
                <a:latin typeface="Book Antiqua"/>
                <a:ea typeface="Book Antiqua"/>
                <a:cs typeface="Book Antiqua"/>
                <a:sym typeface="Book Antiqua"/>
              </a:rPr>
              <a:t>            4 minutes</a:t>
            </a:r>
            <a:endParaRPr sz="4800" b="0" i="0" u="none" strike="noStrike" cap="none">
              <a:solidFill>
                <a:srgbClr val="262626"/>
              </a:solidFill>
              <a:latin typeface="Book Antiqua"/>
              <a:ea typeface="Book Antiqua"/>
              <a:cs typeface="Book Antiqua"/>
              <a:sym typeface="Book Antiqua"/>
            </a:endParaRPr>
          </a:p>
        </p:txBody>
      </p:sp>
      <p:sp>
        <p:nvSpPr>
          <p:cNvPr id="144" name="Google Shape;144;p16"/>
          <p:cNvSpPr/>
          <p:nvPr/>
        </p:nvSpPr>
        <p:spPr>
          <a:xfrm>
            <a:off x="2688167" y="5664497"/>
            <a:ext cx="4572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Book Antiqua"/>
                <a:ea typeface="Book Antiqua"/>
                <a:cs typeface="Book Antiqua"/>
                <a:sym typeface="Book Antiqua"/>
              </a:rPr>
              <a:t>Learning Target: SWBAT: </a:t>
            </a:r>
            <a:r>
              <a:rPr lang="en-US" sz="1800">
                <a:solidFill>
                  <a:schemeClr val="dk1"/>
                </a:solidFill>
                <a:latin typeface="Book Antiqua"/>
                <a:ea typeface="Book Antiqua"/>
                <a:cs typeface="Book Antiqua"/>
                <a:sym typeface="Book Antiqua"/>
              </a:rPr>
              <a:t>Readers cite evidence to support their interpretation of a central idea in a text</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5400"/>
              <a:buFont typeface="Book Antiqua"/>
              <a:buNone/>
            </a:pPr>
            <a:r>
              <a:rPr lang="en-US" sz="5400" b="0" i="0" u="none" strike="noStrike" cap="none" dirty="0" smtClean="0">
                <a:solidFill>
                  <a:schemeClr val="dk2"/>
                </a:solidFill>
                <a:latin typeface="Book Antiqua"/>
                <a:ea typeface="Book Antiqua"/>
                <a:cs typeface="Book Antiqua"/>
                <a:sym typeface="Book Antiqua"/>
              </a:rPr>
              <a:t>Determining Central Idea </a:t>
            </a:r>
            <a:endParaRPr sz="5400" b="0" i="0" u="none" strike="noStrike" cap="none" dirty="0">
              <a:solidFill>
                <a:schemeClr val="dk2"/>
              </a:solidFill>
              <a:latin typeface="Book Antiqua"/>
              <a:ea typeface="Book Antiqua"/>
              <a:cs typeface="Book Antiqua"/>
              <a:sym typeface="Book Antiqua"/>
            </a:endParaRPr>
          </a:p>
        </p:txBody>
      </p:sp>
      <p:sp>
        <p:nvSpPr>
          <p:cNvPr id="150" name="Google Shape;150;p1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65760" marR="0" lvl="0" indent="-365760" algn="l" rtl="0">
              <a:spcBef>
                <a:spcPts val="0"/>
              </a:spcBef>
              <a:spcAft>
                <a:spcPts val="0"/>
              </a:spcAft>
              <a:buClr>
                <a:schemeClr val="accent1"/>
              </a:buClr>
              <a:buSzPts val="2400"/>
              <a:buFont typeface="Noto Sans Symbols"/>
              <a:buChar char="❧"/>
            </a:pPr>
            <a:r>
              <a:rPr lang="en-US" dirty="0" smtClean="0"/>
              <a:t>Take a close look at title</a:t>
            </a:r>
          </a:p>
          <a:p>
            <a:pPr marL="365760" marR="0" lvl="0" indent="-365760" algn="l" rtl="0">
              <a:spcBef>
                <a:spcPts val="0"/>
              </a:spcBef>
              <a:spcAft>
                <a:spcPts val="0"/>
              </a:spcAft>
              <a:buClr>
                <a:schemeClr val="accent1"/>
              </a:buClr>
              <a:buSzPts val="2400"/>
              <a:buFont typeface="Noto Sans Symbols"/>
              <a:buChar char="❧"/>
            </a:pPr>
            <a:r>
              <a:rPr lang="en-US" sz="2400" b="0" i="0" u="none" strike="noStrike" cap="none" dirty="0" smtClean="0">
                <a:solidFill>
                  <a:srgbClr val="262626"/>
                </a:solidFill>
                <a:latin typeface="Book Antiqua"/>
                <a:ea typeface="Book Antiqua"/>
                <a:cs typeface="Book Antiqua"/>
                <a:sym typeface="Book Antiqua"/>
              </a:rPr>
              <a:t>Background knowledge of the time period or author</a:t>
            </a:r>
          </a:p>
          <a:p>
            <a:pPr marL="365760" marR="0" lvl="0" indent="-365760" algn="l" rtl="0">
              <a:spcBef>
                <a:spcPts val="0"/>
              </a:spcBef>
              <a:spcAft>
                <a:spcPts val="0"/>
              </a:spcAft>
              <a:buClr>
                <a:schemeClr val="accent1"/>
              </a:buClr>
              <a:buSzPts val="2400"/>
              <a:buFont typeface="Noto Sans Symbols"/>
              <a:buChar char="❧"/>
            </a:pPr>
            <a:r>
              <a:rPr lang="en-US" dirty="0" smtClean="0"/>
              <a:t>What main characters say, do, think,</a:t>
            </a:r>
          </a:p>
          <a:p>
            <a:pPr marL="365760" marR="0" lvl="0" indent="-365760" algn="l" rtl="0">
              <a:spcBef>
                <a:spcPts val="0"/>
              </a:spcBef>
              <a:spcAft>
                <a:spcPts val="0"/>
              </a:spcAft>
              <a:buClr>
                <a:schemeClr val="accent1"/>
              </a:buClr>
              <a:buSzPts val="2400"/>
              <a:buFont typeface="Noto Sans Symbols"/>
              <a:buChar char="❧"/>
            </a:pPr>
            <a:r>
              <a:rPr lang="en-US" sz="2400" b="0" i="0" u="none" strike="noStrike" cap="none" dirty="0" smtClean="0">
                <a:solidFill>
                  <a:srgbClr val="262626"/>
                </a:solidFill>
                <a:latin typeface="Book Antiqua"/>
                <a:ea typeface="Book Antiqua"/>
                <a:cs typeface="Book Antiqua"/>
                <a:sym typeface="Book Antiqua"/>
              </a:rPr>
              <a:t>What main characters learn</a:t>
            </a:r>
          </a:p>
          <a:p>
            <a:pPr marL="365760" marR="0" lvl="0" indent="-365760" algn="l" rtl="0">
              <a:spcBef>
                <a:spcPts val="0"/>
              </a:spcBef>
              <a:spcAft>
                <a:spcPts val="0"/>
              </a:spcAft>
              <a:buClr>
                <a:schemeClr val="accent1"/>
              </a:buClr>
              <a:buSzPts val="2400"/>
              <a:buFont typeface="Noto Sans Symbols"/>
              <a:buChar char="❧"/>
            </a:pPr>
            <a:r>
              <a:rPr lang="en-US" dirty="0" smtClean="0"/>
              <a:t>The setting</a:t>
            </a:r>
          </a:p>
          <a:p>
            <a:pPr marL="365760" marR="0" lvl="0" indent="-365760" algn="l" rtl="0">
              <a:spcBef>
                <a:spcPts val="0"/>
              </a:spcBef>
              <a:spcAft>
                <a:spcPts val="0"/>
              </a:spcAft>
              <a:buClr>
                <a:schemeClr val="accent1"/>
              </a:buClr>
              <a:buSzPts val="2400"/>
              <a:buFont typeface="Noto Sans Symbols"/>
              <a:buChar char="❧"/>
            </a:pPr>
            <a:r>
              <a:rPr lang="en-US" sz="2400" b="0" i="0" u="none" strike="noStrike" cap="none" dirty="0" smtClean="0">
                <a:solidFill>
                  <a:srgbClr val="262626"/>
                </a:solidFill>
                <a:latin typeface="Book Antiqua"/>
                <a:ea typeface="Book Antiqua"/>
                <a:cs typeface="Book Antiqua"/>
                <a:sym typeface="Book Antiqua"/>
              </a:rPr>
              <a:t>Key lines or details( repeated)</a:t>
            </a:r>
          </a:p>
          <a:p>
            <a:pPr marL="365760" marR="0" lvl="0" indent="-365760" algn="l" rtl="0">
              <a:spcBef>
                <a:spcPts val="0"/>
              </a:spcBef>
              <a:spcAft>
                <a:spcPts val="0"/>
              </a:spcAft>
              <a:buClr>
                <a:schemeClr val="accent1"/>
              </a:buClr>
              <a:buSzPts val="2400"/>
              <a:buFont typeface="Noto Sans Symbols"/>
              <a:buChar char="❧"/>
            </a:pPr>
            <a:r>
              <a:rPr lang="en-US" dirty="0" smtClean="0"/>
              <a:t>Powerful word choice, sensory imagery, </a:t>
            </a:r>
            <a:endParaRPr sz="2400" b="0" i="0" u="none" strike="noStrike" cap="none" dirty="0">
              <a:solidFill>
                <a:srgbClr val="262626"/>
              </a:solidFill>
              <a:latin typeface="Book Antiqua"/>
              <a:ea typeface="Book Antiqua"/>
              <a:cs typeface="Book Antiqua"/>
              <a:sym typeface="Book Antiqua"/>
            </a:endParaRPr>
          </a:p>
        </p:txBody>
      </p:sp>
      <p:sp>
        <p:nvSpPr>
          <p:cNvPr id="151" name="Google Shape;151;p17"/>
          <p:cNvSpPr/>
          <p:nvPr/>
        </p:nvSpPr>
        <p:spPr>
          <a:xfrm>
            <a:off x="2286000" y="5664497"/>
            <a:ext cx="4572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Book Antiqua"/>
                <a:ea typeface="Book Antiqua"/>
                <a:cs typeface="Book Antiqua"/>
                <a:sym typeface="Book Antiqua"/>
              </a:rPr>
              <a:t>Learning Target: SWBAT: </a:t>
            </a:r>
            <a:r>
              <a:rPr lang="en-US" sz="1800">
                <a:solidFill>
                  <a:schemeClr val="dk1"/>
                </a:solidFill>
                <a:latin typeface="Book Antiqua"/>
                <a:ea typeface="Book Antiqua"/>
                <a:cs typeface="Book Antiqua"/>
                <a:sym typeface="Book Antiqua"/>
              </a:rPr>
              <a:t>Readers cite evidence to support their interpretation of a central idea in a text</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5400"/>
              <a:buFont typeface="Book Antiqua"/>
              <a:buNone/>
            </a:pPr>
            <a:r>
              <a:rPr lang="en-US" sz="5400" b="0" i="0" u="none" strike="noStrike" cap="none">
                <a:solidFill>
                  <a:schemeClr val="dk2"/>
                </a:solidFill>
                <a:latin typeface="Book Antiqua"/>
                <a:ea typeface="Book Antiqua"/>
                <a:cs typeface="Book Antiqua"/>
                <a:sym typeface="Book Antiqua"/>
              </a:rPr>
              <a:t>Stop &amp; Jot-4 minutes</a:t>
            </a:r>
            <a:endParaRPr sz="5400" b="0" i="0" u="none" strike="noStrike" cap="none">
              <a:solidFill>
                <a:schemeClr val="dk2"/>
              </a:solidFill>
              <a:latin typeface="Book Antiqua"/>
              <a:ea typeface="Book Antiqua"/>
              <a:cs typeface="Book Antiqua"/>
              <a:sym typeface="Book Antiqua"/>
            </a:endParaRPr>
          </a:p>
        </p:txBody>
      </p:sp>
      <p:sp>
        <p:nvSpPr>
          <p:cNvPr id="177" name="Google Shape;177;p21"/>
          <p:cNvSpPr txBox="1">
            <a:spLocks noGrp="1"/>
          </p:cNvSpPr>
          <p:nvPr>
            <p:ph idx="1"/>
          </p:nvPr>
        </p:nvSpPr>
        <p:spPr>
          <a:xfrm>
            <a:off x="699247" y="2032001"/>
            <a:ext cx="7745505" cy="4094162"/>
          </a:xfrm>
          <a:prstGeom prst="rect">
            <a:avLst/>
          </a:prstGeom>
          <a:noFill/>
          <a:ln>
            <a:noFill/>
          </a:ln>
        </p:spPr>
        <p:txBody>
          <a:bodyPr spcFirstLastPara="1" wrap="square" lIns="91425" tIns="45700" rIns="91425" bIns="45700" anchor="t" anchorCtr="0">
            <a:noAutofit/>
          </a:bodyPr>
          <a:lstStyle/>
          <a:p>
            <a:pPr marL="365760" marR="0" lvl="0" indent="-365760" algn="l" rtl="0">
              <a:spcBef>
                <a:spcPts val="0"/>
              </a:spcBef>
              <a:spcAft>
                <a:spcPts val="0"/>
              </a:spcAft>
              <a:buClr>
                <a:schemeClr val="accent1"/>
              </a:buClr>
              <a:buSzPts val="2800"/>
              <a:buFont typeface="Noto Sans Symbols"/>
              <a:buChar char="❧"/>
            </a:pPr>
            <a:r>
              <a:rPr lang="en-US" sz="2800" b="1" i="0" u="none" strike="noStrike" cap="none" dirty="0" smtClean="0">
                <a:solidFill>
                  <a:srgbClr val="262626"/>
                </a:solidFill>
                <a:latin typeface="Book Antiqua"/>
                <a:ea typeface="Book Antiqua"/>
                <a:cs typeface="Book Antiqua"/>
                <a:sym typeface="Book Antiqua"/>
              </a:rPr>
              <a:t>We now know love is the central idea of Oranges? </a:t>
            </a:r>
            <a:r>
              <a:rPr lang="en-US" sz="2800" b="1" i="0" u="none" strike="noStrike" cap="none" dirty="0">
                <a:solidFill>
                  <a:srgbClr val="262626"/>
                </a:solidFill>
                <a:latin typeface="Book Antiqua"/>
                <a:ea typeface="Book Antiqua"/>
                <a:cs typeface="Book Antiqua"/>
                <a:sym typeface="Book Antiqua"/>
              </a:rPr>
              <a:t>What textual evidence can you provide to support this claim.</a:t>
            </a:r>
            <a:endParaRPr dirty="0"/>
          </a:p>
          <a:p>
            <a:pPr marL="365760" marR="0" lvl="0" indent="-365760" algn="l" rtl="0">
              <a:spcBef>
                <a:spcPts val="560"/>
              </a:spcBef>
              <a:spcAft>
                <a:spcPts val="0"/>
              </a:spcAft>
              <a:buClr>
                <a:schemeClr val="accent1"/>
              </a:buClr>
              <a:buSzPts val="2800"/>
              <a:buFont typeface="Noto Sans Symbols"/>
              <a:buChar char="❧"/>
            </a:pPr>
            <a:r>
              <a:rPr lang="en-US" sz="2800" b="1" i="0" u="none" strike="noStrike" cap="none" dirty="0">
                <a:solidFill>
                  <a:srgbClr val="262626"/>
                </a:solidFill>
                <a:latin typeface="Book Antiqua"/>
                <a:ea typeface="Book Antiqua"/>
                <a:cs typeface="Book Antiqua"/>
                <a:sym typeface="Book Antiqua"/>
              </a:rPr>
              <a:t>Work should be done in your independent </a:t>
            </a:r>
            <a:r>
              <a:rPr lang="en-US" sz="2800" b="1" dirty="0"/>
              <a:t>reading</a:t>
            </a:r>
            <a:r>
              <a:rPr lang="en-US" sz="2800" b="1" i="0" u="none" strike="noStrike" cap="none" dirty="0">
                <a:solidFill>
                  <a:srgbClr val="262626"/>
                </a:solidFill>
                <a:latin typeface="Book Antiqua"/>
                <a:ea typeface="Book Antiqua"/>
                <a:cs typeface="Book Antiqua"/>
                <a:sym typeface="Book Antiqua"/>
              </a:rPr>
              <a:t> section</a:t>
            </a:r>
            <a:r>
              <a:rPr lang="en-US" sz="2800" dirty="0"/>
              <a:t> of your </a:t>
            </a:r>
            <a:r>
              <a:rPr lang="en-US" sz="2800" b="1" dirty="0"/>
              <a:t>Journals</a:t>
            </a:r>
            <a:endParaRPr b="1" dirty="0"/>
          </a:p>
          <a:p>
            <a:pPr marL="0" marR="0" lvl="0" indent="0" algn="l" rtl="0">
              <a:spcBef>
                <a:spcPts val="560"/>
              </a:spcBef>
              <a:spcAft>
                <a:spcPts val="0"/>
              </a:spcAft>
              <a:buClr>
                <a:schemeClr val="accent1"/>
              </a:buClr>
              <a:buSzPts val="2800"/>
              <a:buFont typeface="Noto Sans Symbols"/>
              <a:buNone/>
            </a:pPr>
            <a:endParaRPr sz="2800" b="0" i="0" u="none" strike="noStrike" cap="none" dirty="0">
              <a:solidFill>
                <a:srgbClr val="262626"/>
              </a:solidFill>
              <a:latin typeface="Book Antiqua"/>
              <a:ea typeface="Book Antiqua"/>
              <a:cs typeface="Book Antiqua"/>
              <a:sym typeface="Book Antiqua"/>
            </a:endParaRPr>
          </a:p>
          <a:p>
            <a:pPr marL="0" marR="0" lvl="0" indent="0" algn="l" rtl="0">
              <a:spcBef>
                <a:spcPts val="480"/>
              </a:spcBef>
              <a:spcAft>
                <a:spcPts val="0"/>
              </a:spcAft>
              <a:buClr>
                <a:schemeClr val="accent1"/>
              </a:buClr>
              <a:buSzPts val="2400"/>
              <a:buNone/>
            </a:pPr>
            <a:endParaRPr sz="2400" b="0" i="0" u="none" strike="noStrike" cap="none" dirty="0">
              <a:solidFill>
                <a:srgbClr val="262626"/>
              </a:solidFill>
              <a:latin typeface="Book Antiqua"/>
              <a:ea typeface="Book Antiqua"/>
              <a:cs typeface="Book Antiqua"/>
              <a:sym typeface="Book Antiqua"/>
            </a:endParaRPr>
          </a:p>
        </p:txBody>
      </p:sp>
      <p:sp>
        <p:nvSpPr>
          <p:cNvPr id="182" name="Google Shape;182;p21"/>
          <p:cNvSpPr/>
          <p:nvPr/>
        </p:nvSpPr>
        <p:spPr>
          <a:xfrm>
            <a:off x="2434166" y="5665282"/>
            <a:ext cx="4572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Book Antiqua"/>
                <a:ea typeface="Book Antiqua"/>
                <a:cs typeface="Book Antiqua"/>
                <a:sym typeface="Book Antiqua"/>
              </a:rPr>
              <a:t>Learning Target: SWBAT: </a:t>
            </a:r>
            <a:r>
              <a:rPr lang="en-US" sz="1800">
                <a:solidFill>
                  <a:schemeClr val="dk1"/>
                </a:solidFill>
                <a:latin typeface="Book Antiqua"/>
                <a:ea typeface="Book Antiqua"/>
                <a:cs typeface="Book Antiqua"/>
                <a:sym typeface="Book Antiqua"/>
              </a:rPr>
              <a:t>Readers cite evidence to support their interpretation of a central idea in a text</a:t>
            </a: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5400"/>
              <a:buFont typeface="Book Antiqua"/>
              <a:buNone/>
            </a:pPr>
            <a:r>
              <a:rPr lang="en-US" sz="5400" b="0" i="0" u="none" strike="noStrike" cap="none">
                <a:solidFill>
                  <a:schemeClr val="dk2"/>
                </a:solidFill>
                <a:latin typeface="Book Antiqua"/>
                <a:ea typeface="Book Antiqua"/>
                <a:cs typeface="Book Antiqua"/>
                <a:sym typeface="Book Antiqua"/>
              </a:rPr>
              <a:t>Objective summary</a:t>
            </a:r>
            <a:endParaRPr sz="5400" b="0" i="0" u="none" strike="noStrike" cap="none">
              <a:solidFill>
                <a:schemeClr val="dk2"/>
              </a:solidFill>
              <a:latin typeface="Book Antiqua"/>
              <a:ea typeface="Book Antiqua"/>
              <a:cs typeface="Book Antiqua"/>
              <a:sym typeface="Book Antiqua"/>
            </a:endParaRPr>
          </a:p>
          <a:p>
            <a:pPr marL="0" marR="0" lvl="0" indent="0" algn="l" rtl="0">
              <a:spcBef>
                <a:spcPts val="0"/>
              </a:spcBef>
              <a:spcAft>
                <a:spcPts val="0"/>
              </a:spcAft>
              <a:buClr>
                <a:schemeClr val="dk2"/>
              </a:buClr>
              <a:buSzPts val="5400"/>
              <a:buFont typeface="Book Antiqua"/>
              <a:buNone/>
            </a:pPr>
            <a:r>
              <a:rPr lang="en-US"/>
              <a:t>              Example</a:t>
            </a:r>
            <a:endParaRPr/>
          </a:p>
          <a:p>
            <a:pPr marL="0" marR="0" lvl="0" indent="0" algn="ctr" rtl="0">
              <a:spcBef>
                <a:spcPts val="0"/>
              </a:spcBef>
              <a:spcAft>
                <a:spcPts val="0"/>
              </a:spcAft>
              <a:buClr>
                <a:schemeClr val="dk2"/>
              </a:buClr>
              <a:buSzPts val="5400"/>
              <a:buFont typeface="Book Antiqua"/>
              <a:buNone/>
            </a:pPr>
            <a:endParaRPr/>
          </a:p>
        </p:txBody>
      </p:sp>
      <p:sp>
        <p:nvSpPr>
          <p:cNvPr id="162" name="Google Shape;162;p19"/>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65760" marR="0" lvl="0" indent="-365760" algn="l" rtl="0">
              <a:lnSpc>
                <a:spcPct val="90000"/>
              </a:lnSpc>
              <a:spcBef>
                <a:spcPts val="0"/>
              </a:spcBef>
              <a:spcAft>
                <a:spcPts val="0"/>
              </a:spcAft>
              <a:buClr>
                <a:schemeClr val="accent1"/>
              </a:buClr>
              <a:buSzPts val="2400"/>
              <a:buFont typeface="Noto Sans Symbols"/>
              <a:buChar char="❧"/>
            </a:pPr>
            <a:r>
              <a:rPr lang="en-US" sz="2400" b="0" i="0" u="none" strike="noStrike" cap="none">
                <a:solidFill>
                  <a:srgbClr val="262626"/>
                </a:solidFill>
                <a:latin typeface="Book Antiqua"/>
                <a:ea typeface="Book Antiqua"/>
                <a:cs typeface="Book Antiqua"/>
                <a:sym typeface="Book Antiqua"/>
              </a:rPr>
              <a:t>Central Idea is Love:</a:t>
            </a:r>
            <a:endParaRPr/>
          </a:p>
          <a:p>
            <a:pPr marL="365760" marR="0" lvl="0" indent="-365760" algn="l" rtl="0">
              <a:lnSpc>
                <a:spcPct val="90000"/>
              </a:lnSpc>
              <a:spcBef>
                <a:spcPts val="480"/>
              </a:spcBef>
              <a:spcAft>
                <a:spcPts val="0"/>
              </a:spcAft>
              <a:buClr>
                <a:schemeClr val="accent1"/>
              </a:buClr>
              <a:buSzPts val="2400"/>
              <a:buFont typeface="Noto Sans Symbols"/>
              <a:buChar char="❧"/>
            </a:pPr>
            <a:r>
              <a:rPr lang="en-US" sz="2400" b="0" i="0" u="none" strike="noStrike" cap="none">
                <a:solidFill>
                  <a:srgbClr val="262626"/>
                </a:solidFill>
                <a:latin typeface="Book Antiqua"/>
                <a:ea typeface="Book Antiqua"/>
                <a:cs typeface="Book Antiqua"/>
                <a:sym typeface="Book Antiqua"/>
              </a:rPr>
              <a:t> The central idea of love is present in the poem. The poem is an account of a first date between a young boy and girl. Even though Soto never uses the word love, their love is evident throughout the poem. Love is implied in the way the boy notices and describes all of the small details about the girl such as “her face bright with rouge” and light in her eyes” and the feeling is reinforced when the boy states “I took my girls hand”.</a:t>
            </a:r>
            <a:endParaRPr/>
          </a:p>
          <a:p>
            <a:pPr marL="0" marR="0" lvl="0" indent="0" algn="l" rtl="0">
              <a:lnSpc>
                <a:spcPct val="90000"/>
              </a:lnSpc>
              <a:spcBef>
                <a:spcPts val="480"/>
              </a:spcBef>
              <a:spcAft>
                <a:spcPts val="0"/>
              </a:spcAft>
              <a:buClr>
                <a:schemeClr val="accent1"/>
              </a:buClr>
              <a:buSzPts val="2400"/>
              <a:buFont typeface="Noto Sans Symbols"/>
              <a:buNone/>
            </a:pPr>
            <a:r>
              <a:rPr lang="en-US" sz="2400" b="0" i="0" u="none" strike="noStrike" cap="none">
                <a:solidFill>
                  <a:srgbClr val="262626"/>
                </a:solidFill>
                <a:latin typeface="Book Antiqua"/>
                <a:ea typeface="Book Antiqua"/>
                <a:cs typeface="Book Antiqua"/>
                <a:sym typeface="Book Antiqua"/>
              </a:rPr>
              <a:t> </a:t>
            </a:r>
            <a:endParaRPr sz="2400" b="0" i="0" u="none" strike="noStrike" cap="none">
              <a:solidFill>
                <a:srgbClr val="262626"/>
              </a:solidFill>
              <a:latin typeface="Book Antiqua"/>
              <a:ea typeface="Book Antiqua"/>
              <a:cs typeface="Book Antiqua"/>
              <a:sym typeface="Book Antiqua"/>
            </a:endParaRPr>
          </a:p>
          <a:p>
            <a:pPr marL="0" marR="0" lvl="0" indent="0" algn="l" rtl="0">
              <a:lnSpc>
                <a:spcPct val="90000"/>
              </a:lnSpc>
              <a:spcBef>
                <a:spcPts val="480"/>
              </a:spcBef>
              <a:spcAft>
                <a:spcPts val="0"/>
              </a:spcAft>
              <a:buClr>
                <a:schemeClr val="accent1"/>
              </a:buClr>
              <a:buSzPts val="2400"/>
              <a:buFont typeface="Noto Sans Symbols"/>
              <a:buNone/>
            </a:pPr>
            <a:endParaRPr sz="2400" b="0" i="0" u="none" strike="noStrike" cap="none">
              <a:solidFill>
                <a:srgbClr val="262626"/>
              </a:solidFill>
              <a:latin typeface="Book Antiqua"/>
              <a:ea typeface="Book Antiqua"/>
              <a:cs typeface="Book Antiqua"/>
              <a:sym typeface="Book Antiqua"/>
            </a:endParaRPr>
          </a:p>
        </p:txBody>
      </p:sp>
      <p:sp>
        <p:nvSpPr>
          <p:cNvPr id="164" name="Google Shape;164;p19"/>
          <p:cNvSpPr/>
          <p:nvPr/>
        </p:nvSpPr>
        <p:spPr>
          <a:xfrm>
            <a:off x="2381250" y="5664497"/>
            <a:ext cx="4572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Book Antiqua"/>
                <a:ea typeface="Book Antiqua"/>
                <a:cs typeface="Book Antiqua"/>
                <a:sym typeface="Book Antiqua"/>
              </a:rPr>
              <a:t>Learning Target: SWBAT: </a:t>
            </a:r>
            <a:r>
              <a:rPr lang="en-US" sz="1800">
                <a:solidFill>
                  <a:schemeClr val="dk1"/>
                </a:solidFill>
                <a:latin typeface="Book Antiqua"/>
                <a:ea typeface="Book Antiqua"/>
                <a:cs typeface="Book Antiqua"/>
                <a:sym typeface="Book Antiqua"/>
              </a:rPr>
              <a:t>Readers cite evidence to support their interpretation of a central idea in a text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5400"/>
              <a:buFont typeface="Book Antiqua"/>
              <a:buNone/>
            </a:pPr>
            <a:r>
              <a:rPr lang="en-US" smtClean="0"/>
              <a:t>Independent Practice</a:t>
            </a:r>
            <a:endParaRPr sz="5400" b="0" i="0" u="none" strike="noStrike" cap="none" dirty="0">
              <a:solidFill>
                <a:schemeClr val="dk2"/>
              </a:solidFill>
              <a:latin typeface="Book Antiqua"/>
              <a:ea typeface="Book Antiqua"/>
              <a:cs typeface="Book Antiqua"/>
              <a:sym typeface="Book Antiqua"/>
            </a:endParaRPr>
          </a:p>
        </p:txBody>
      </p:sp>
      <p:sp>
        <p:nvSpPr>
          <p:cNvPr id="187" name="Google Shape;187;p22"/>
          <p:cNvSpPr txBox="1">
            <a:spLocks noGrp="1"/>
          </p:cNvSpPr>
          <p:nvPr>
            <p:ph idx="1"/>
          </p:nvPr>
        </p:nvSpPr>
        <p:spPr>
          <a:xfrm>
            <a:off x="993985" y="2110307"/>
            <a:ext cx="6798736" cy="3444997"/>
          </a:xfrm>
          <a:prstGeom prst="rect">
            <a:avLst/>
          </a:prstGeom>
          <a:noFill/>
          <a:ln>
            <a:noFill/>
          </a:ln>
        </p:spPr>
        <p:txBody>
          <a:bodyPr spcFirstLastPara="1" wrap="square" lIns="91425" tIns="45700" rIns="91425" bIns="45700" anchor="t" anchorCtr="0">
            <a:noAutofit/>
          </a:bodyPr>
          <a:lstStyle/>
          <a:p>
            <a:pPr marL="365760" marR="0" lvl="0" indent="-365760" algn="l" rtl="0">
              <a:lnSpc>
                <a:spcPct val="90000"/>
              </a:lnSpc>
              <a:spcBef>
                <a:spcPts val="0"/>
              </a:spcBef>
              <a:spcAft>
                <a:spcPts val="0"/>
              </a:spcAft>
              <a:buClr>
                <a:schemeClr val="accent1"/>
              </a:buClr>
              <a:buSzPts val="2590"/>
              <a:buFont typeface="Noto Sans Symbols"/>
              <a:buChar char="❧"/>
            </a:pPr>
            <a:r>
              <a:rPr lang="en-US" sz="2590" b="0" i="0" u="none" strike="noStrike" cap="none" dirty="0">
                <a:solidFill>
                  <a:srgbClr val="262626"/>
                </a:solidFill>
                <a:latin typeface="Book Antiqua"/>
                <a:ea typeface="Book Antiqua"/>
                <a:cs typeface="Book Antiqua"/>
                <a:sym typeface="Book Antiqua"/>
              </a:rPr>
              <a:t>You will chose one of the poems provided to you. Your task is </a:t>
            </a:r>
            <a:endParaRPr dirty="0"/>
          </a:p>
          <a:p>
            <a:pPr marL="514350" marR="0" lvl="0" indent="-514350" algn="l" rtl="0">
              <a:lnSpc>
                <a:spcPct val="90000"/>
              </a:lnSpc>
              <a:spcBef>
                <a:spcPts val="518"/>
              </a:spcBef>
              <a:spcAft>
                <a:spcPts val="0"/>
              </a:spcAft>
              <a:buClr>
                <a:schemeClr val="accent1"/>
              </a:buClr>
              <a:buSzPts val="2590"/>
              <a:buFont typeface="Book Antiqua"/>
              <a:buAutoNum type="arabicPeriod"/>
            </a:pPr>
            <a:r>
              <a:rPr lang="en-US" sz="2590" b="0" i="0" u="none" strike="noStrike" cap="none" dirty="0">
                <a:solidFill>
                  <a:srgbClr val="262626"/>
                </a:solidFill>
                <a:latin typeface="Book Antiqua"/>
                <a:ea typeface="Book Antiqua"/>
                <a:cs typeface="Book Antiqua"/>
                <a:sym typeface="Book Antiqua"/>
              </a:rPr>
              <a:t>Read the poem</a:t>
            </a:r>
            <a:endParaRPr dirty="0"/>
          </a:p>
          <a:p>
            <a:pPr marL="514350" marR="0" lvl="0" indent="-514350" algn="l" rtl="0">
              <a:lnSpc>
                <a:spcPct val="90000"/>
              </a:lnSpc>
              <a:spcBef>
                <a:spcPts val="518"/>
              </a:spcBef>
              <a:spcAft>
                <a:spcPts val="0"/>
              </a:spcAft>
              <a:buClr>
                <a:schemeClr val="accent1"/>
              </a:buClr>
              <a:buSzPts val="2590"/>
              <a:buFont typeface="Book Antiqua"/>
              <a:buAutoNum type="arabicPeriod"/>
            </a:pPr>
            <a:r>
              <a:rPr lang="en-US" sz="2590" b="0" i="0" u="none" strike="noStrike" cap="none" dirty="0">
                <a:solidFill>
                  <a:srgbClr val="262626"/>
                </a:solidFill>
                <a:latin typeface="Book Antiqua"/>
                <a:ea typeface="Book Antiqua"/>
                <a:cs typeface="Book Antiqua"/>
                <a:sym typeface="Book Antiqua"/>
              </a:rPr>
              <a:t>Determine the central idea</a:t>
            </a:r>
            <a:endParaRPr dirty="0"/>
          </a:p>
          <a:p>
            <a:pPr marL="514350" marR="0" lvl="0" indent="-514350" algn="l" rtl="0">
              <a:lnSpc>
                <a:spcPct val="90000"/>
              </a:lnSpc>
              <a:spcBef>
                <a:spcPts val="518"/>
              </a:spcBef>
              <a:spcAft>
                <a:spcPts val="0"/>
              </a:spcAft>
              <a:buClr>
                <a:schemeClr val="accent1"/>
              </a:buClr>
              <a:buSzPts val="2590"/>
              <a:buFont typeface="Book Antiqua"/>
              <a:buAutoNum type="arabicPeriod"/>
            </a:pPr>
            <a:r>
              <a:rPr lang="en-US" sz="2590" b="0" i="0" u="none" strike="noStrike" cap="none" dirty="0">
                <a:solidFill>
                  <a:srgbClr val="262626"/>
                </a:solidFill>
                <a:latin typeface="Book Antiqua"/>
                <a:ea typeface="Book Antiqua"/>
                <a:cs typeface="Book Antiqua"/>
                <a:sym typeface="Book Antiqua"/>
              </a:rPr>
              <a:t>Provide textual evidence to support your claim.</a:t>
            </a:r>
            <a:endParaRPr sz="2590" b="0" i="0" u="none" strike="noStrike" cap="none" dirty="0">
              <a:solidFill>
                <a:srgbClr val="262626"/>
              </a:solidFill>
              <a:latin typeface="Book Antiqua"/>
              <a:ea typeface="Book Antiqua"/>
              <a:cs typeface="Book Antiqua"/>
              <a:sym typeface="Book Antiqua"/>
            </a:endParaRPr>
          </a:p>
          <a:p>
            <a:pPr marL="514350" marR="0" lvl="0" indent="-514350" algn="l" rtl="0">
              <a:lnSpc>
                <a:spcPct val="90000"/>
              </a:lnSpc>
              <a:spcBef>
                <a:spcPts val="518"/>
              </a:spcBef>
              <a:spcAft>
                <a:spcPts val="0"/>
              </a:spcAft>
              <a:buClr>
                <a:schemeClr val="accent1"/>
              </a:buClr>
              <a:buSzPts val="2590"/>
              <a:buFont typeface="Book Antiqua"/>
              <a:buAutoNum type="arabicPeriod"/>
            </a:pPr>
            <a:r>
              <a:rPr lang="en-US" sz="2590" dirty="0"/>
              <a:t>Write an objective summary</a:t>
            </a:r>
            <a:r>
              <a:rPr lang="en-US" sz="2590"/>
              <a:t>. </a:t>
            </a:r>
            <a:endParaRPr sz="2590" dirty="0"/>
          </a:p>
        </p:txBody>
      </p:sp>
      <p:sp>
        <p:nvSpPr>
          <p:cNvPr id="189" name="Google Shape;189;p22"/>
          <p:cNvSpPr/>
          <p:nvPr/>
        </p:nvSpPr>
        <p:spPr>
          <a:xfrm>
            <a:off x="5105251" y="5818250"/>
            <a:ext cx="3339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Book Antiqua"/>
                <a:ea typeface="Book Antiqua"/>
                <a:cs typeface="Book Antiqua"/>
                <a:sym typeface="Book Antiqua"/>
              </a:rPr>
              <a:t>Learning Target: SWBAT: </a:t>
            </a:r>
            <a:r>
              <a:rPr lang="en-US" sz="1800">
                <a:solidFill>
                  <a:schemeClr val="dk1"/>
                </a:solidFill>
                <a:latin typeface="Book Antiqua"/>
                <a:ea typeface="Book Antiqua"/>
                <a:cs typeface="Book Antiqua"/>
                <a:sym typeface="Book Antiqua"/>
              </a:rPr>
              <a:t>Readers cite evidence to support their interpretation of a central idea in a text</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5400"/>
              <a:buFont typeface="Book Antiqua"/>
              <a:buNone/>
            </a:pPr>
            <a:r>
              <a:rPr lang="en-US" sz="5400" b="0" i="0" u="none" strike="noStrike" cap="none">
                <a:solidFill>
                  <a:schemeClr val="dk2"/>
                </a:solidFill>
                <a:latin typeface="Book Antiqua"/>
                <a:ea typeface="Book Antiqua"/>
                <a:cs typeface="Book Antiqua"/>
                <a:sym typeface="Book Antiqua"/>
              </a:rPr>
              <a:t>Everybody writes</a:t>
            </a:r>
            <a:endParaRPr sz="5400" b="0" i="0" u="none" strike="noStrike" cap="none">
              <a:solidFill>
                <a:schemeClr val="dk2"/>
              </a:solidFill>
              <a:latin typeface="Book Antiqua"/>
              <a:ea typeface="Book Antiqua"/>
              <a:cs typeface="Book Antiqua"/>
              <a:sym typeface="Book Antiqua"/>
            </a:endParaRPr>
          </a:p>
        </p:txBody>
      </p:sp>
      <p:sp>
        <p:nvSpPr>
          <p:cNvPr id="169" name="Google Shape;169;p20"/>
          <p:cNvSpPr txBox="1">
            <a:spLocks noGrp="1"/>
          </p:cNvSpPr>
          <p:nvPr>
            <p:ph idx="1"/>
          </p:nvPr>
        </p:nvSpPr>
        <p:spPr>
          <a:xfrm>
            <a:off x="457200" y="1959848"/>
            <a:ext cx="8229600" cy="4075176"/>
          </a:xfrm>
          <a:prstGeom prst="rect">
            <a:avLst/>
          </a:prstGeom>
          <a:noFill/>
          <a:ln>
            <a:noFill/>
          </a:ln>
        </p:spPr>
        <p:txBody>
          <a:bodyPr spcFirstLastPara="1" wrap="square" lIns="91425" tIns="45700" rIns="91425" bIns="45700" anchor="t" anchorCtr="0">
            <a:noAutofit/>
          </a:bodyPr>
          <a:lstStyle/>
          <a:p>
            <a:pPr marL="365760" marR="0" lvl="0" indent="-365760" algn="l" rtl="0">
              <a:spcBef>
                <a:spcPts val="0"/>
              </a:spcBef>
              <a:spcAft>
                <a:spcPts val="0"/>
              </a:spcAft>
              <a:buClr>
                <a:schemeClr val="accent1"/>
              </a:buClr>
              <a:buSzPts val="2800"/>
              <a:buFont typeface="Noto Sans Symbols"/>
              <a:buChar char="❧"/>
            </a:pPr>
            <a:r>
              <a:rPr lang="en-US" sz="2800" b="1" i="0" u="none" strike="noStrike" cap="none">
                <a:solidFill>
                  <a:srgbClr val="262626"/>
                </a:solidFill>
                <a:latin typeface="Book Antiqua"/>
                <a:ea typeface="Book Antiqua"/>
                <a:cs typeface="Book Antiqua"/>
                <a:sym typeface="Book Antiqua"/>
              </a:rPr>
              <a:t>Summarize the actions and what is happening in the poem objectively?</a:t>
            </a:r>
            <a:endParaRPr/>
          </a:p>
          <a:p>
            <a:pPr marL="365760" marR="0" lvl="0" indent="-365760" algn="l" rtl="0">
              <a:spcBef>
                <a:spcPts val="560"/>
              </a:spcBef>
              <a:spcAft>
                <a:spcPts val="0"/>
              </a:spcAft>
              <a:buClr>
                <a:schemeClr val="accent1"/>
              </a:buClr>
              <a:buSzPts val="2800"/>
              <a:buFont typeface="Noto Sans Symbols"/>
              <a:buChar char="❧"/>
            </a:pPr>
            <a:r>
              <a:rPr lang="en-US" sz="2800" b="1" i="0" u="none" strike="noStrike" cap="none">
                <a:solidFill>
                  <a:srgbClr val="262626"/>
                </a:solidFill>
                <a:latin typeface="Book Antiqua"/>
                <a:ea typeface="Book Antiqua"/>
                <a:cs typeface="Book Antiqua"/>
                <a:sym typeface="Book Antiqua"/>
              </a:rPr>
              <a:t>This work should be done in your shared reading section of your journal. </a:t>
            </a:r>
            <a:endParaRPr sz="2800" b="1" i="0" u="none" strike="noStrike" cap="none">
              <a:solidFill>
                <a:srgbClr val="262626"/>
              </a:solidFill>
              <a:latin typeface="Book Antiqua"/>
              <a:ea typeface="Book Antiqua"/>
              <a:cs typeface="Book Antiqua"/>
              <a:sym typeface="Book Antiqua"/>
            </a:endParaRPr>
          </a:p>
          <a:p>
            <a:pPr marL="365760" marR="0" lvl="0" indent="-365760" algn="l" rtl="0">
              <a:spcBef>
                <a:spcPts val="560"/>
              </a:spcBef>
              <a:spcAft>
                <a:spcPts val="0"/>
              </a:spcAft>
              <a:buClr>
                <a:schemeClr val="accent1"/>
              </a:buClr>
              <a:buSzPts val="2800"/>
              <a:buFont typeface="Noto Sans Symbols"/>
              <a:buChar char="❧"/>
            </a:pPr>
            <a:r>
              <a:rPr lang="en-US" sz="2800" b="1" i="0" u="none" strike="noStrike" cap="none">
                <a:solidFill>
                  <a:srgbClr val="262626"/>
                </a:solidFill>
                <a:latin typeface="Book Antiqua"/>
                <a:ea typeface="Book Antiqua"/>
                <a:cs typeface="Book Antiqua"/>
                <a:sym typeface="Book Antiqua"/>
              </a:rPr>
              <a:t>Refer to your reference section: Determing central idea </a:t>
            </a:r>
            <a:endParaRPr sz="2800" b="1" i="0" u="none" strike="noStrike" cap="none">
              <a:solidFill>
                <a:srgbClr val="262626"/>
              </a:solidFill>
              <a:latin typeface="Book Antiqua"/>
              <a:ea typeface="Book Antiqua"/>
              <a:cs typeface="Book Antiqua"/>
              <a:sym typeface="Book Antiqua"/>
            </a:endParaRPr>
          </a:p>
          <a:p>
            <a:pPr marL="365760" marR="0" lvl="0" indent="-187959" algn="l" rtl="0">
              <a:spcBef>
                <a:spcPts val="560"/>
              </a:spcBef>
              <a:spcAft>
                <a:spcPts val="0"/>
              </a:spcAft>
              <a:buClr>
                <a:schemeClr val="accent1"/>
              </a:buClr>
              <a:buSzPts val="2800"/>
              <a:buFont typeface="Noto Sans Symbols"/>
              <a:buNone/>
            </a:pPr>
            <a:endParaRPr sz="2800" b="1" i="0" u="none" strike="noStrike" cap="none">
              <a:solidFill>
                <a:srgbClr val="262626"/>
              </a:solidFill>
              <a:latin typeface="Book Antiqua"/>
              <a:ea typeface="Book Antiqua"/>
              <a:cs typeface="Book Antiqua"/>
              <a:sym typeface="Book Antiqua"/>
            </a:endParaRPr>
          </a:p>
          <a:p>
            <a:pPr marL="2834640" marR="0" lvl="8" indent="0" algn="l" rtl="0">
              <a:spcBef>
                <a:spcPts val="400"/>
              </a:spcBef>
              <a:spcAft>
                <a:spcPts val="0"/>
              </a:spcAft>
              <a:buClr>
                <a:schemeClr val="accent1"/>
              </a:buClr>
              <a:buSzPts val="1800"/>
              <a:buFont typeface="Noto Sans Symbols"/>
              <a:buNone/>
            </a:pPr>
            <a:r>
              <a:rPr lang="en-US" sz="1800" b="1" i="0" u="none" strike="noStrike" cap="none">
                <a:solidFill>
                  <a:schemeClr val="dk1"/>
                </a:solidFill>
                <a:latin typeface="Book Antiqua"/>
                <a:ea typeface="Book Antiqua"/>
                <a:cs typeface="Book Antiqua"/>
                <a:sym typeface="Book Antiqua"/>
              </a:rPr>
              <a:t>      </a:t>
            </a:r>
            <a:r>
              <a:rPr lang="en-US" sz="2800" b="1" i="0" u="none" strike="noStrike" cap="none">
                <a:solidFill>
                  <a:schemeClr val="dk1"/>
                </a:solidFill>
                <a:latin typeface="Book Antiqua"/>
                <a:ea typeface="Book Antiqua"/>
                <a:cs typeface="Book Antiqua"/>
                <a:sym typeface="Book Antiqua"/>
              </a:rPr>
              <a:t>3 minutes</a:t>
            </a:r>
            <a:endParaRPr sz="1800" b="1" i="0" u="none" strike="noStrike" cap="none">
              <a:solidFill>
                <a:schemeClr val="dk1"/>
              </a:solidFill>
              <a:latin typeface="Book Antiqua"/>
              <a:ea typeface="Book Antiqua"/>
              <a:cs typeface="Book Antiqua"/>
              <a:sym typeface="Book Antiqua"/>
            </a:endParaRPr>
          </a:p>
        </p:txBody>
      </p:sp>
      <p:pic>
        <p:nvPicPr>
          <p:cNvPr id="171" name="Google Shape;171;p20" descr="th.jpg"/>
          <p:cNvPicPr preferRelativeResize="0"/>
          <p:nvPr/>
        </p:nvPicPr>
        <p:blipFill rotWithShape="1">
          <a:blip r:embed="rId3">
            <a:alphaModFix/>
          </a:blip>
          <a:srcRect/>
          <a:stretch/>
        </p:blipFill>
        <p:spPr>
          <a:xfrm>
            <a:off x="1396745" y="4748016"/>
            <a:ext cx="1577172" cy="1287007"/>
          </a:xfrm>
          <a:prstGeom prst="rect">
            <a:avLst/>
          </a:prstGeom>
          <a:noFill/>
          <a:ln>
            <a:noFill/>
          </a:ln>
        </p:spPr>
      </p:pic>
      <p:sp>
        <p:nvSpPr>
          <p:cNvPr id="172" name="Google Shape;172;p20"/>
          <p:cNvSpPr/>
          <p:nvPr/>
        </p:nvSpPr>
        <p:spPr>
          <a:xfrm>
            <a:off x="3989169" y="5934670"/>
            <a:ext cx="4572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Book Antiqua"/>
                <a:ea typeface="Book Antiqua"/>
                <a:cs typeface="Book Antiqua"/>
                <a:sym typeface="Book Antiqua"/>
              </a:rPr>
              <a:t>Learning Target: SWBAT: </a:t>
            </a:r>
            <a:r>
              <a:rPr lang="en-US" sz="1800">
                <a:solidFill>
                  <a:schemeClr val="dk1"/>
                </a:solidFill>
                <a:latin typeface="Book Antiqua"/>
                <a:ea typeface="Book Antiqua"/>
                <a:cs typeface="Book Antiqua"/>
                <a:sym typeface="Book Antiqua"/>
              </a:rPr>
              <a:t>Readers cite evidence to support their interpretation of a central idea in a text</a:t>
            </a:r>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62327</TotalTime>
  <Words>495</Words>
  <Application>Microsoft Office PowerPoint</Application>
  <PresentationFormat>On-screen Show (4:3)</PresentationFormat>
  <Paragraphs>50</Paragraphs>
  <Slides>9</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Book Antiqua</vt:lpstr>
      <vt:lpstr>Garamond</vt:lpstr>
      <vt:lpstr>Noto Sans Symbols</vt:lpstr>
      <vt:lpstr>Organic</vt:lpstr>
      <vt:lpstr>March 30-April 3</vt:lpstr>
      <vt:lpstr>DO NOW </vt:lpstr>
      <vt:lpstr>PowerPoint Presentation</vt:lpstr>
      <vt:lpstr>Stop and Jot</vt:lpstr>
      <vt:lpstr>Determining Central Idea </vt:lpstr>
      <vt:lpstr>Stop &amp; Jot-4 minutes</vt:lpstr>
      <vt:lpstr>Objective summary               Example </vt:lpstr>
      <vt:lpstr>Independent Practice</vt:lpstr>
      <vt:lpstr>Everybody writes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September 17th, 2018</dc:title>
  <dc:creator>TSAGAS, EFSTATHIOS</dc:creator>
  <cp:lastModifiedBy>TSAGAS, EFSTATHIOS</cp:lastModifiedBy>
  <cp:revision>7</cp:revision>
  <dcterms:modified xsi:type="dcterms:W3CDTF">2020-03-27T02:53:27Z</dcterms:modified>
</cp:coreProperties>
</file>